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19" r:id="rId3"/>
    <p:sldId id="321" r:id="rId4"/>
    <p:sldId id="323" r:id="rId5"/>
    <p:sldId id="320" r:id="rId6"/>
    <p:sldId id="324" r:id="rId7"/>
    <p:sldId id="325" r:id="rId8"/>
  </p:sldIdLst>
  <p:sldSz cx="12192000" cy="6858000"/>
  <p:notesSz cx="12192000" cy="6858000"/>
  <p:defaultTextStyle>
    <a:defPPr>
      <a:defRPr lang="fr-FR"/>
    </a:defPPr>
    <a:lvl1pPr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1pPr>
    <a:lvl2pPr marL="457200"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2pPr>
    <a:lvl3pPr marL="914400"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3pPr>
    <a:lvl4pPr marL="1371600"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4pPr>
    <a:lvl5pPr marL="1828800"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5pPr>
    <a:lvl6pPr marL="2286000" algn="l" defTabSz="457200">
      <a:defRPr sz="2800" b="1">
        <a:solidFill>
          <a:schemeClr val="tx1"/>
        </a:solidFill>
        <a:latin typeface="Tahoma"/>
        <a:ea typeface="MS PGothic"/>
        <a:cs typeface="MS PGothic"/>
      </a:defRPr>
    </a:lvl6pPr>
    <a:lvl7pPr marL="2743200" algn="l" defTabSz="457200">
      <a:defRPr sz="2800" b="1">
        <a:solidFill>
          <a:schemeClr val="tx1"/>
        </a:solidFill>
        <a:latin typeface="Tahoma"/>
        <a:ea typeface="MS PGothic"/>
        <a:cs typeface="MS PGothic"/>
      </a:defRPr>
    </a:lvl7pPr>
    <a:lvl8pPr marL="3200400" algn="l" defTabSz="457200">
      <a:defRPr sz="2800" b="1">
        <a:solidFill>
          <a:schemeClr val="tx1"/>
        </a:solidFill>
        <a:latin typeface="Tahoma"/>
        <a:ea typeface="MS PGothic"/>
        <a:cs typeface="MS PGothic"/>
      </a:defRPr>
    </a:lvl8pPr>
    <a:lvl9pPr marL="3657600" algn="l" defTabSz="457200">
      <a:defRPr sz="2800" b="1">
        <a:solidFill>
          <a:schemeClr val="tx1"/>
        </a:solidFill>
        <a:latin typeface="Tahoma"/>
        <a:ea typeface="MS PGothic"/>
        <a:cs typeface="MS PGothic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103"/>
    <a:srgbClr val="F16E22"/>
    <a:srgbClr val="00CC99"/>
    <a:srgbClr val="996633"/>
    <a:srgbClr val="008000"/>
    <a:srgbClr val="339966"/>
    <a:srgbClr val="CC9900"/>
    <a:srgbClr val="0066FF"/>
    <a:srgbClr val="CC00FF"/>
    <a:srgbClr val="10A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5271" autoAdjust="0"/>
  </p:normalViewPr>
  <p:slideViewPr>
    <p:cSldViewPr>
      <p:cViewPr varScale="1">
        <p:scale>
          <a:sx n="69" d="100"/>
          <a:sy n="69" d="100"/>
        </p:scale>
        <p:origin x="488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2147095-274F-954D-895D-B66F24C06F64}" type="datetimeFigureOut">
              <a:rPr lang="fr-FR"/>
              <a:t>16/10/22</a:t>
            </a:fld>
            <a:endParaRPr lang="fr-FR"/>
          </a:p>
        </p:txBody>
      </p:sp>
      <p:sp>
        <p:nvSpPr>
          <p:cNvPr id="6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>
              <a:defRPr/>
            </a:pPr>
            <a:endParaRPr lang="fr-FR"/>
          </a:p>
        </p:txBody>
      </p:sp>
      <p:sp>
        <p:nvSpPr>
          <p:cNvPr id="7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FB4F80-CCBB-7C46-972D-EA3FFFDE67F0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Espace réservé des commentaires 2"/>
          <p:cNvSpPr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fr-FR" dirty="0">
              <a:latin typeface="Calibri"/>
              <a:ea typeface="MS PGothic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9pPr>
          </a:lstStyle>
          <a:p>
            <a:pPr>
              <a:defRPr/>
            </a:pPr>
            <a:fld id="{10EF87EA-7A22-DF48-BB83-365FC513128E}" type="slidenum">
              <a:rPr lang="fr-FR" sz="1200"/>
              <a:t>1</a:t>
            </a:fld>
            <a:endParaRPr 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29">
            <a:extLst>
              <a:ext uri="{FF2B5EF4-FFF2-40B4-BE49-F238E27FC236}">
                <a16:creationId xmlns:a16="http://schemas.microsoft.com/office/drawing/2014/main" id="{A07E8FD5-AC9F-4F0B-9B8D-306E062C7A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652000" y="6524625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wrap="none" lIns="92160" tIns="46080" rIns="92160" bIns="46080" anchor="ctr"/>
          <a:lstStyle/>
          <a:p>
            <a:pPr algn="r"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36B5456-59DB-ED40-9D45-55E0AA136248}" type="slidenum">
              <a:rPr lang="en-GB" sz="1000" b="0" i="1"/>
              <a:t>‹N°›</a:t>
            </a:fld>
            <a:endParaRPr lang="en-GB" sz="1000" b="0" i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E06AB97-B73B-47EA-8A4A-523CCF5844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1321" y="0"/>
            <a:ext cx="12213321" cy="620688"/>
          </a:xfrm>
          <a:prstGeom prst="rect">
            <a:avLst/>
          </a:prstGeom>
        </p:spPr>
      </p:pic>
      <p:pic>
        <p:nvPicPr>
          <p:cNvPr id="8" name="Image 41">
            <a:extLst>
              <a:ext uri="{FF2B5EF4-FFF2-40B4-BE49-F238E27FC236}">
                <a16:creationId xmlns:a16="http://schemas.microsoft.com/office/drawing/2014/main" id="{6B438217-E7D0-4FCB-AD08-746031665B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2408" y="352084"/>
            <a:ext cx="1560441" cy="5809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1_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29">
            <a:extLst>
              <a:ext uri="{FF2B5EF4-FFF2-40B4-BE49-F238E27FC236}">
                <a16:creationId xmlns:a16="http://schemas.microsoft.com/office/drawing/2014/main" id="{CD96014D-EFFB-6B52-3CDF-611A4DA1AD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652000" y="6524625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wrap="none" lIns="92160" tIns="46080" rIns="92160" bIns="46080" anchor="ctr"/>
          <a:lstStyle/>
          <a:p>
            <a:pPr algn="r"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36B5456-59DB-ED40-9D45-55E0AA136248}" type="slidenum">
              <a:rPr lang="en-GB" sz="1000" b="0" i="1"/>
              <a:t>‹N°›</a:t>
            </a:fld>
            <a:endParaRPr lang="en-GB" sz="1000" b="0" i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6F6F2FB-62AE-7148-F02F-8E9BECA4EB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1321" y="0"/>
            <a:ext cx="12213321" cy="620688"/>
          </a:xfrm>
          <a:prstGeom prst="rect">
            <a:avLst/>
          </a:prstGeom>
        </p:spPr>
      </p:pic>
      <p:pic>
        <p:nvPicPr>
          <p:cNvPr id="8" name="Image 41">
            <a:extLst>
              <a:ext uri="{FF2B5EF4-FFF2-40B4-BE49-F238E27FC236}">
                <a16:creationId xmlns:a16="http://schemas.microsoft.com/office/drawing/2014/main" id="{B985D8D3-BC7A-C3D0-9107-78FA507F5D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2408" y="352084"/>
            <a:ext cx="1560441" cy="580925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67F96925-BE57-2EDB-36F0-6A45F50799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27381" y="980729"/>
            <a:ext cx="10972800" cy="4397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lvl="0">
              <a:defRPr/>
            </a:pPr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913F588F-9B25-18B3-62FC-917D07D18D2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24418" y="1740173"/>
            <a:ext cx="11233149" cy="49291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>
              <a:defRPr/>
            </a:pPr>
            <a:r>
              <a:rPr lang="fr-FR" smtClean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2720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381" y="980729"/>
            <a:ext cx="10972800" cy="4397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740173"/>
            <a:ext cx="11233149" cy="49291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en-US"/>
              <a:t>Deuxième niveau</a:t>
            </a:r>
            <a:endParaRPr/>
          </a:p>
          <a:p>
            <a:pPr lvl="2">
              <a:defRPr/>
            </a:pPr>
            <a:r>
              <a:rPr lang="en-US"/>
              <a:t>Troisième niveau</a:t>
            </a:r>
            <a:endParaRPr/>
          </a:p>
          <a:p>
            <a:pPr lvl="3">
              <a:defRPr/>
            </a:pPr>
            <a:r>
              <a:rPr lang="en-US"/>
              <a:t>Quatrième niveau</a:t>
            </a:r>
            <a:endParaRPr/>
          </a:p>
          <a:p>
            <a:pPr lvl="4">
              <a:defRPr/>
            </a:pPr>
            <a:r>
              <a:rPr lang="en-US"/>
              <a:t>Cinquième niveau</a:t>
            </a:r>
            <a:endParaRPr/>
          </a:p>
        </p:txBody>
      </p:sp>
      <p:sp>
        <p:nvSpPr>
          <p:cNvPr id="6" name="Rectangle 29"/>
          <p:cNvSpPr>
            <a:spLocks noChangeArrowheads="1"/>
          </p:cNvSpPr>
          <p:nvPr userDrawn="1"/>
        </p:nvSpPr>
        <p:spPr bwMode="auto">
          <a:xfrm>
            <a:off x="9652000" y="6524625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wrap="none" lIns="92160" tIns="46080" rIns="92160" bIns="46080" anchor="ctr"/>
          <a:lstStyle/>
          <a:p>
            <a:pPr algn="r"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36B5456-59DB-ED40-9D45-55E0AA136248}" type="slidenum">
              <a:rPr lang="en-GB" sz="1000" b="0" i="1"/>
              <a:t>‹N°›</a:t>
            </a:fld>
            <a:endParaRPr lang="en-GB" sz="1000" b="0" i="1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48AA0F5-E6FD-437F-BAFD-B31945F41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1321" y="0"/>
            <a:ext cx="12213321" cy="620688"/>
          </a:xfrm>
          <a:prstGeom prst="rect">
            <a:avLst/>
          </a:prstGeom>
        </p:spPr>
      </p:pic>
      <p:pic>
        <p:nvPicPr>
          <p:cNvPr id="10" name="Image 41">
            <a:extLst>
              <a:ext uri="{FF2B5EF4-FFF2-40B4-BE49-F238E27FC236}">
                <a16:creationId xmlns:a16="http://schemas.microsoft.com/office/drawing/2014/main" id="{D84F311F-278B-4D03-B75F-FB0210E1484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2408" y="352084"/>
            <a:ext cx="1560441" cy="5809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342900" indent="-342900" algn="just" eaLnBrk="1" hangingPunct="1">
        <a:spcBef>
          <a:spcPts val="0"/>
        </a:spcBef>
        <a:spcAft>
          <a:spcPts val="0"/>
        </a:spcAft>
        <a:buClr>
          <a:schemeClr val="tx1"/>
        </a:buClr>
        <a:buFont typeface="Wingdings"/>
        <a:buChar char="q"/>
        <a:defRPr sz="2400" b="1">
          <a:solidFill>
            <a:srgbClr val="000000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1pPr>
      <a:lvl2pPr marL="342900" indent="-342900" algn="just" eaLnBrk="1" hangingPunct="1">
        <a:spcBef>
          <a:spcPts val="0"/>
        </a:spcBef>
        <a:spcAft>
          <a:spcPts val="0"/>
        </a:spcAft>
        <a:buClr>
          <a:srgbClr val="002060"/>
        </a:buClr>
        <a:buFont typeface="Wingdings"/>
        <a:buChar char="q"/>
        <a:defRPr sz="2400" b="1">
          <a:solidFill>
            <a:srgbClr val="002060"/>
          </a:solidFill>
          <a:latin typeface="Tahoma"/>
          <a:ea typeface="MS PGothic"/>
          <a:cs typeface="MS PGothic"/>
        </a:defRPr>
      </a:lvl2pPr>
      <a:lvl3pPr marL="342900" indent="-342900" algn="just" eaLnBrk="1" hangingPunct="1">
        <a:spcBef>
          <a:spcPts val="0"/>
        </a:spcBef>
        <a:spcAft>
          <a:spcPts val="0"/>
        </a:spcAft>
        <a:buClr>
          <a:srgbClr val="002060"/>
        </a:buClr>
        <a:buFont typeface="Wingdings"/>
        <a:buChar char="q"/>
        <a:defRPr sz="2400" b="1">
          <a:solidFill>
            <a:srgbClr val="002060"/>
          </a:solidFill>
          <a:latin typeface="Tahoma"/>
          <a:ea typeface="MS PGothic"/>
          <a:cs typeface="MS PGothic"/>
        </a:defRPr>
      </a:lvl3pPr>
      <a:lvl4pPr marL="342900" indent="-342900" algn="just" eaLnBrk="1" hangingPunct="1">
        <a:spcBef>
          <a:spcPts val="0"/>
        </a:spcBef>
        <a:spcAft>
          <a:spcPts val="0"/>
        </a:spcAft>
        <a:buClr>
          <a:srgbClr val="002060"/>
        </a:buClr>
        <a:buFont typeface="Wingdings"/>
        <a:buChar char="q"/>
        <a:defRPr sz="2400" b="1">
          <a:solidFill>
            <a:srgbClr val="002060"/>
          </a:solidFill>
          <a:latin typeface="Tahoma"/>
          <a:ea typeface="MS PGothic"/>
          <a:cs typeface="MS PGothic"/>
        </a:defRPr>
      </a:lvl4pPr>
      <a:lvl5pPr marL="342900" indent="-342900" algn="just" eaLnBrk="1" hangingPunct="1">
        <a:spcBef>
          <a:spcPts val="0"/>
        </a:spcBef>
        <a:spcAft>
          <a:spcPts val="0"/>
        </a:spcAft>
        <a:buClr>
          <a:srgbClr val="002060"/>
        </a:buClr>
        <a:buFont typeface="Wingdings"/>
        <a:buChar char="q"/>
        <a:defRPr sz="2400" b="1">
          <a:solidFill>
            <a:srgbClr val="002060"/>
          </a:solidFill>
          <a:latin typeface="Tahoma"/>
          <a:ea typeface="MS PGothic"/>
          <a:cs typeface="MS PGothic"/>
        </a:defRPr>
      </a:lvl5pPr>
      <a:lvl6pPr marL="457200" algn="r" eaLnBrk="1" hangingPunct="1">
        <a:spcBef>
          <a:spcPts val="0"/>
        </a:spcBef>
        <a:spcAft>
          <a:spcPts val="0"/>
        </a:spcAft>
        <a:defRPr sz="2800" b="1">
          <a:solidFill>
            <a:schemeClr val="bg1"/>
          </a:solidFill>
          <a:latin typeface="Tahoma"/>
        </a:defRPr>
      </a:lvl6pPr>
      <a:lvl7pPr marL="914400" algn="r" eaLnBrk="1" hangingPunct="1">
        <a:spcBef>
          <a:spcPts val="0"/>
        </a:spcBef>
        <a:spcAft>
          <a:spcPts val="0"/>
        </a:spcAft>
        <a:defRPr sz="2800" b="1">
          <a:solidFill>
            <a:schemeClr val="bg1"/>
          </a:solidFill>
          <a:latin typeface="Tahoma"/>
        </a:defRPr>
      </a:lvl7pPr>
      <a:lvl8pPr marL="1371600" algn="r" eaLnBrk="1" hangingPunct="1">
        <a:spcBef>
          <a:spcPts val="0"/>
        </a:spcBef>
        <a:spcAft>
          <a:spcPts val="0"/>
        </a:spcAft>
        <a:defRPr sz="2800" b="1">
          <a:solidFill>
            <a:schemeClr val="bg1"/>
          </a:solidFill>
          <a:latin typeface="Tahoma"/>
        </a:defRPr>
      </a:lvl8pPr>
      <a:lvl9pPr marL="1828800" algn="r" eaLnBrk="1" hangingPunct="1">
        <a:spcBef>
          <a:spcPts val="0"/>
        </a:spcBef>
        <a:spcAft>
          <a:spcPts val="0"/>
        </a:spcAft>
        <a:defRPr sz="2800" b="1">
          <a:solidFill>
            <a:schemeClr val="bg1"/>
          </a:solidFill>
          <a:latin typeface="Tahoma"/>
        </a:defRPr>
      </a:lvl9pPr>
    </p:titleStyle>
    <p:bodyStyle>
      <a:lvl1pPr marL="342900" indent="-342900" algn="l" eaLnBrk="1" hangingPunct="1">
        <a:spcBef>
          <a:spcPts val="0"/>
        </a:spcBef>
        <a:spcAft>
          <a:spcPts val="0"/>
        </a:spcAft>
        <a:buFont typeface="Wingdings"/>
        <a:buChar char="Ø"/>
        <a:defRPr sz="2000"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1pPr>
      <a:lvl2pPr marL="742950" indent="-285750" algn="l" eaLnBrk="1" hangingPunct="1">
        <a:spcBef>
          <a:spcPts val="0"/>
        </a:spcBef>
        <a:spcAft>
          <a:spcPts val="0"/>
        </a:spcAft>
        <a:buChar char="•"/>
        <a:defRPr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2pPr>
      <a:lvl3pPr marL="1143000" indent="-228600" algn="l" eaLnBrk="1" hangingPunct="1">
        <a:spcBef>
          <a:spcPts val="0"/>
        </a:spcBef>
        <a:spcAft>
          <a:spcPts val="0"/>
        </a:spcAft>
        <a:buFont typeface="Wingdings"/>
        <a:buChar char="ü"/>
        <a:defRPr sz="1600"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3pPr>
      <a:lvl4pPr marL="1600200" indent="-228600" algn="l" eaLnBrk="1" hangingPunct="1">
        <a:spcBef>
          <a:spcPts val="0"/>
        </a:spcBef>
        <a:spcAft>
          <a:spcPts val="0"/>
        </a:spcAft>
        <a:buChar char="–"/>
        <a:defRPr sz="1600"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4pPr>
      <a:lvl5pPr marL="2057400" indent="-228600" algn="l" eaLnBrk="1" hangingPunct="1">
        <a:spcBef>
          <a:spcPts val="0"/>
        </a:spcBef>
        <a:spcAft>
          <a:spcPts val="0"/>
        </a:spcAft>
        <a:buChar char="»"/>
        <a:defRPr sz="1600"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5pPr>
      <a:lvl6pPr marL="2514600" indent="-228600" algn="l" eaLnBrk="1" hangingPunct="1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eaLnBrk="1" hangingPunct="1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eaLnBrk="1" hangingPunct="1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eaLnBrk="1" hangingPunct="1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theia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copernicus.mp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332659" y="815617"/>
            <a:ext cx="8136904" cy="1981200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322915" y="817205"/>
            <a:ext cx="9793088" cy="19796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9pPr>
          </a:lstStyle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fr-FR" sz="3200" cap="small" dirty="0" smtClean="0">
                <a:solidFill>
                  <a:srgbClr val="F16E22"/>
                </a:solidFill>
                <a:latin typeface="Century Gothic" panose="020B0502020202020204" pitchFamily="34" charset="0"/>
              </a:rPr>
              <a:t>Produits Neige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fr-FR" sz="3200" cap="small" dirty="0" smtClean="0">
                <a:solidFill>
                  <a:srgbClr val="F16E22"/>
                </a:solidFill>
                <a:latin typeface="Century Gothic" panose="020B0502020202020204" pitchFamily="34" charset="0"/>
              </a:rPr>
              <a:t>Description / Accès / Utilisation</a:t>
            </a:r>
            <a:endParaRPr lang="fr-FR" sz="3200" cap="small" dirty="0">
              <a:solidFill>
                <a:srgbClr val="F16E22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fr-FR" sz="3200" dirty="0"/>
              <a:t>❄ ❄ ❄</a:t>
            </a:r>
            <a:endParaRPr lang="fr-FR" sz="3200" cap="small" dirty="0">
              <a:solidFill>
                <a:srgbClr val="F16E2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8C1EE2C-F264-C44C-96B3-282FFE5B4F92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5"/>
          <a:stretch/>
        </p:blipFill>
        <p:spPr>
          <a:xfrm>
            <a:off x="2639616" y="5670402"/>
            <a:ext cx="7159686" cy="74396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28849AD-FA6A-3849-93E4-4F98204797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21" y="0"/>
            <a:ext cx="12213321" cy="6206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F2B0F874-6B26-B744-928D-55F682E63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Let_it_snow</a:t>
            </a:r>
            <a:r>
              <a:rPr lang="fr-FR" dirty="0" smtClean="0"/>
              <a:t> (LIS) </a:t>
            </a:r>
            <a:r>
              <a:rPr lang="fr-FR" dirty="0" err="1" smtClean="0"/>
              <a:t>products</a:t>
            </a:r>
            <a:r>
              <a:rPr lang="fr-FR" dirty="0"/>
              <a:t> </a:t>
            </a:r>
            <a:r>
              <a:rPr lang="fr-FR" sz="1600" dirty="0"/>
              <a:t>(https://</a:t>
            </a:r>
            <a:r>
              <a:rPr lang="fr-FR" sz="1600" dirty="0" smtClean="0"/>
              <a:t>gitlab.orfeo-toolbox.org/remote_modules/let-it-snow)</a:t>
            </a:r>
            <a:endParaRPr lang="fr-FR" sz="16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8911" y="1591396"/>
            <a:ext cx="2090293" cy="2088207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206416" y="2593169"/>
            <a:ext cx="1358701" cy="6410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56609">
              <a:defRPr/>
            </a:pPr>
            <a:r>
              <a:rPr lang="fr-FR" sz="1920" b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Sentinel</a:t>
            </a:r>
            <a:r>
              <a:rPr lang="fr-FR" sz="192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2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40592" y="4754488"/>
            <a:ext cx="1409255" cy="669097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56609">
              <a:defRPr/>
            </a:pPr>
            <a:r>
              <a:rPr lang="fr-FR" sz="192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Snow </a:t>
            </a:r>
            <a:r>
              <a:rPr lang="fr-FR" sz="192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products</a:t>
            </a:r>
            <a:endParaRPr lang="fr-FR" sz="192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</a:endParaRPr>
          </a:p>
        </p:txBody>
      </p:sp>
      <p:sp>
        <p:nvSpPr>
          <p:cNvPr id="9" name="Flèche droite 8"/>
          <p:cNvSpPr/>
          <p:nvPr/>
        </p:nvSpPr>
        <p:spPr>
          <a:xfrm>
            <a:off x="3763640" y="2579563"/>
            <a:ext cx="349864" cy="2448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6609">
              <a:defRPr/>
            </a:pPr>
            <a:endParaRPr lang="fr-FR" sz="1883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6946153" y="1535823"/>
            <a:ext cx="3589665" cy="40194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56609">
              <a:defRPr/>
            </a:pPr>
            <a:r>
              <a:rPr lang="fr-FR" sz="168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Fractional</a:t>
            </a:r>
            <a:r>
              <a:rPr lang="fr-FR" sz="168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Snow </a:t>
            </a:r>
            <a:r>
              <a:rPr lang="fr-FR" sz="168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Coverage</a:t>
            </a:r>
            <a:r>
              <a:rPr lang="fr-FR" sz="168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(FSC)</a:t>
            </a:r>
            <a:endParaRPr lang="fr-FR" sz="168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</a:endParaRPr>
          </a:p>
        </p:txBody>
      </p:sp>
      <p:sp>
        <p:nvSpPr>
          <p:cNvPr id="11" name="Flèche droite 10"/>
          <p:cNvSpPr/>
          <p:nvPr/>
        </p:nvSpPr>
        <p:spPr>
          <a:xfrm>
            <a:off x="4618035" y="5178727"/>
            <a:ext cx="349864" cy="2448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6609">
              <a:defRPr/>
            </a:pPr>
            <a:endParaRPr lang="fr-FR" sz="1883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192707" y="1863729"/>
            <a:ext cx="1358701" cy="6410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56609">
              <a:defRPr/>
            </a:pPr>
            <a:r>
              <a:rPr lang="fr-FR" sz="192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Landsat</a:t>
            </a:r>
            <a:r>
              <a:rPr lang="fr-FR" sz="192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8</a:t>
            </a:r>
            <a:endParaRPr lang="fr-FR" sz="192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8311" y="1590191"/>
            <a:ext cx="2086121" cy="208820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7805" y="1590191"/>
            <a:ext cx="2094977" cy="2090783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657845" y="2370946"/>
            <a:ext cx="748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5191"/>
                </a:solidFill>
              </a:rPr>
              <a:t>AND </a:t>
            </a:r>
          </a:p>
          <a:p>
            <a:r>
              <a:rPr lang="fr-FR" b="1" dirty="0" smtClean="0">
                <a:solidFill>
                  <a:srgbClr val="005191"/>
                </a:solidFill>
              </a:rPr>
              <a:t>/ OR</a:t>
            </a:r>
          </a:p>
          <a:p>
            <a:endParaRPr lang="fr-FR" b="1" dirty="0">
              <a:solidFill>
                <a:srgbClr val="005191"/>
              </a:solidFill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8311" y="4043644"/>
            <a:ext cx="2094977" cy="209078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279" y="4212151"/>
            <a:ext cx="2090293" cy="2088207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4123" y="4233042"/>
            <a:ext cx="2079921" cy="2079921"/>
          </a:xfrm>
          <a:prstGeom prst="rect">
            <a:avLst/>
          </a:prstGeom>
        </p:spPr>
      </p:pic>
      <p:sp>
        <p:nvSpPr>
          <p:cNvPr id="19" name="Rectangle à coins arrondis 18"/>
          <p:cNvSpPr/>
          <p:nvPr/>
        </p:nvSpPr>
        <p:spPr>
          <a:xfrm>
            <a:off x="5172330" y="3942755"/>
            <a:ext cx="2683508" cy="53879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56609">
              <a:defRPr/>
            </a:pPr>
            <a:r>
              <a:rPr lang="fr-FR" sz="168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Synthesis</a:t>
            </a:r>
            <a:r>
              <a:rPr lang="fr-FR" sz="168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</a:t>
            </a:r>
          </a:p>
          <a:p>
            <a:pPr algn="ctr" defTabSz="956609">
              <a:defRPr/>
            </a:pPr>
            <a:r>
              <a:rPr lang="fr-FR" sz="168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(</a:t>
            </a:r>
            <a:r>
              <a:rPr lang="fr-FR" sz="168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monthly</a:t>
            </a:r>
            <a:r>
              <a:rPr lang="fr-FR" sz="168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, </a:t>
            </a:r>
            <a:r>
              <a:rPr lang="fr-FR" sz="168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yearly</a:t>
            </a:r>
            <a:r>
              <a:rPr lang="fr-FR" sz="168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)</a:t>
            </a:r>
            <a:endParaRPr lang="fr-FR" sz="168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3978928" y="1540504"/>
            <a:ext cx="2692729" cy="42352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56609">
              <a:defRPr/>
            </a:pPr>
            <a:r>
              <a:rPr lang="fr-FR" sz="168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Snow </a:t>
            </a:r>
            <a:r>
              <a:rPr lang="fr-FR" sz="168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coverage</a:t>
            </a:r>
            <a:r>
              <a:rPr lang="fr-FR" sz="168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(MSK)</a:t>
            </a:r>
            <a:endParaRPr lang="fr-FR" sz="168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7994009" y="4481548"/>
            <a:ext cx="3768500" cy="131124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defTabSz="956609">
              <a:defRPr/>
            </a:pPr>
            <a:r>
              <a:rPr lang="fr-FR" sz="17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SCD - Snow </a:t>
            </a:r>
            <a:r>
              <a:rPr lang="fr-FR" sz="170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cover</a:t>
            </a:r>
            <a:r>
              <a:rPr lang="fr-FR" sz="17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duration</a:t>
            </a:r>
          </a:p>
          <a:p>
            <a:pPr defTabSz="956609">
              <a:defRPr/>
            </a:pPr>
            <a:r>
              <a:rPr lang="fr-FR" sz="17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SOD – Snow </a:t>
            </a:r>
            <a:r>
              <a:rPr lang="fr-FR" sz="170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onset</a:t>
            </a:r>
            <a:r>
              <a:rPr lang="fr-FR" sz="17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date</a:t>
            </a:r>
          </a:p>
          <a:p>
            <a:pPr defTabSz="956609">
              <a:defRPr/>
            </a:pPr>
            <a:r>
              <a:rPr lang="fr-FR" sz="17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SMOD – Snow </a:t>
            </a:r>
            <a:r>
              <a:rPr lang="fr-FR" sz="170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melt</a:t>
            </a:r>
            <a:r>
              <a:rPr lang="fr-FR" sz="17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-out date</a:t>
            </a:r>
          </a:p>
          <a:p>
            <a:pPr defTabSz="956609">
              <a:defRPr/>
            </a:pPr>
            <a:r>
              <a:rPr lang="fr-FR" sz="17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NOBS – </a:t>
            </a:r>
            <a:r>
              <a:rPr lang="fr-FR" sz="1700" b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N</a:t>
            </a:r>
            <a:r>
              <a:rPr lang="fr-FR" sz="170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umber</a:t>
            </a:r>
            <a:r>
              <a:rPr lang="fr-FR" sz="17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of observations</a:t>
            </a:r>
            <a:endParaRPr lang="fr-FR" sz="192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8870885" y="1925727"/>
            <a:ext cx="1836638" cy="34367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56609">
              <a:defRPr/>
            </a:pPr>
            <a:r>
              <a:rPr lang="fr-FR" sz="140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Only</a:t>
            </a:r>
            <a:r>
              <a:rPr lang="fr-FR" sz="14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for </a:t>
            </a:r>
            <a:r>
              <a:rPr lang="fr-FR" sz="1400" b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Sentinel</a:t>
            </a:r>
            <a:r>
              <a:rPr lang="fr-FR" sz="14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 </a:t>
            </a:r>
            <a:r>
              <a:rPr lang="fr-FR" sz="1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2</a:t>
            </a:r>
          </a:p>
        </p:txBody>
      </p:sp>
      <p:sp>
        <p:nvSpPr>
          <p:cNvPr id="23" name="Rectangle à coins arrondis 22"/>
          <p:cNvSpPr/>
          <p:nvPr/>
        </p:nvSpPr>
        <p:spPr>
          <a:xfrm>
            <a:off x="1565117" y="3998541"/>
            <a:ext cx="2411188" cy="29539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56609">
              <a:defRPr/>
            </a:pPr>
            <a:r>
              <a:rPr lang="fr-FR" sz="168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</a:rPr>
              <a:t>MSK and/or FSC</a:t>
            </a:r>
            <a:endParaRPr lang="fr-FR" sz="1680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1110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9" grpId="0" animBg="1"/>
      <p:bldP spid="20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Snow </a:t>
            </a:r>
            <a:r>
              <a:rPr lang="fr-FR" dirty="0" err="1" smtClean="0"/>
              <a:t>coverage</a:t>
            </a:r>
            <a:r>
              <a:rPr lang="fr-FR" dirty="0" smtClean="0"/>
              <a:t> description (MSK)</a:t>
            </a:r>
            <a:endParaRPr lang="fr-FR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168008" y="5229200"/>
            <a:ext cx="439248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0</a:t>
            </a:r>
            <a:r>
              <a:rPr kumimoji="0" lang="fr-FR" altLang="fr-F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-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No-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snow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100 - Snow </a:t>
            </a: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205 -</a:t>
            </a:r>
            <a:r>
              <a:rPr kumimoji="0" lang="fr-FR" altLang="fr-F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Cloud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including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cloud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shadow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255 - No data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021" y="1730417"/>
            <a:ext cx="3672408" cy="366505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1745728"/>
            <a:ext cx="3672408" cy="367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5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Fractional</a:t>
            </a:r>
            <a:r>
              <a:rPr lang="fr-FR" dirty="0" smtClean="0"/>
              <a:t> Snow </a:t>
            </a:r>
            <a:r>
              <a:rPr lang="fr-FR" dirty="0" err="1" smtClean="0"/>
              <a:t>coverage</a:t>
            </a:r>
            <a:r>
              <a:rPr lang="fr-FR" dirty="0" smtClean="0"/>
              <a:t> description (FSC)</a:t>
            </a:r>
            <a:endParaRPr lang="fr-FR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168008" y="5229200"/>
            <a:ext cx="439248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0</a:t>
            </a:r>
            <a:r>
              <a:rPr kumimoji="0" lang="fr-FR" altLang="fr-F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-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No-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snow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[1 – 100] - Snow fraction</a:t>
            </a: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205 -</a:t>
            </a:r>
            <a:r>
              <a:rPr kumimoji="0" lang="fr-FR" altLang="fr-FR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Cloud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including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cloud </a:t>
            </a:r>
            <a:r>
              <a:rPr kumimoji="0" lang="fr-FR" altLang="fr-FR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shadow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255 - No data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021" y="1730417"/>
            <a:ext cx="3672408" cy="366505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6" y="1745728"/>
            <a:ext cx="3672408" cy="36760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3959" y="1730417"/>
            <a:ext cx="3668717" cy="366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 </a:t>
            </a:r>
            <a:r>
              <a:rPr lang="fr-FR" dirty="0" err="1" smtClean="0"/>
              <a:t>products</a:t>
            </a:r>
            <a:r>
              <a:rPr lang="fr-FR" dirty="0" smtClean="0"/>
              <a:t> on </a:t>
            </a:r>
            <a:r>
              <a:rPr lang="fr-FR" dirty="0" err="1" smtClean="0"/>
              <a:t>platforms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1784200"/>
            <a:ext cx="3409132" cy="397849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6655" y="1799256"/>
            <a:ext cx="3729879" cy="271478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932140" y="5228825"/>
            <a:ext cx="1947075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0" dirty="0" err="1" smtClean="0"/>
              <a:t>Theia</a:t>
            </a:r>
            <a:r>
              <a:rPr lang="fr-FR" sz="1400" b="0" dirty="0" smtClean="0"/>
              <a:t> </a:t>
            </a:r>
            <a:r>
              <a:rPr lang="fr-FR" sz="1400" b="0" dirty="0" err="1" smtClean="0"/>
              <a:t>map</a:t>
            </a:r>
            <a:endParaRPr lang="fr-FR" sz="14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dirty="0" smtClean="0"/>
              <a:t>Snow </a:t>
            </a:r>
            <a:r>
              <a:rPr lang="fr-FR" sz="1400" b="0" dirty="0" err="1" smtClean="0"/>
              <a:t>coverage</a:t>
            </a:r>
            <a:endParaRPr lang="fr-FR" sz="14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dirty="0" err="1" smtClean="0"/>
              <a:t>Synthesis</a:t>
            </a:r>
            <a:endParaRPr lang="fr-FR" sz="1200" b="0" dirty="0"/>
          </a:p>
        </p:txBody>
      </p:sp>
      <p:sp>
        <p:nvSpPr>
          <p:cNvPr id="7" name="ZoneTexte 6"/>
          <p:cNvSpPr txBox="1"/>
          <p:nvPr/>
        </p:nvSpPr>
        <p:spPr>
          <a:xfrm>
            <a:off x="7201595" y="4427363"/>
            <a:ext cx="194707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0" dirty="0" err="1" smtClean="0"/>
              <a:t>Copernicus</a:t>
            </a:r>
            <a:r>
              <a:rPr lang="fr-FR" sz="1400" b="0" dirty="0" smtClean="0"/>
              <a:t> </a:t>
            </a:r>
            <a:r>
              <a:rPr lang="fr-FR" sz="1400" b="0" dirty="0" err="1" smtClean="0"/>
              <a:t>map</a:t>
            </a:r>
            <a:endParaRPr lang="fr-FR" sz="14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dirty="0" smtClean="0"/>
              <a:t>FSC </a:t>
            </a:r>
            <a:endParaRPr lang="fr-FR" sz="1200" b="0" dirty="0"/>
          </a:p>
        </p:txBody>
      </p:sp>
      <p:sp>
        <p:nvSpPr>
          <p:cNvPr id="8" name="ZoneTexte 7"/>
          <p:cNvSpPr txBox="1"/>
          <p:nvPr/>
        </p:nvSpPr>
        <p:spPr>
          <a:xfrm>
            <a:off x="6312025" y="5239469"/>
            <a:ext cx="2836646" cy="7386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b="0" dirty="0" err="1" smtClean="0"/>
              <a:t>Hydroweb.next</a:t>
            </a:r>
            <a:endParaRPr lang="fr-FR" sz="1400" b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dirty="0" smtClean="0"/>
              <a:t>FSC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0" dirty="0" err="1" smtClean="0"/>
              <a:t>Synthesis</a:t>
            </a:r>
            <a:endParaRPr lang="fr-FR" sz="1200" b="0" dirty="0"/>
          </a:p>
        </p:txBody>
      </p:sp>
      <p:sp>
        <p:nvSpPr>
          <p:cNvPr id="9" name="Flèche droite 8"/>
          <p:cNvSpPr/>
          <p:nvPr/>
        </p:nvSpPr>
        <p:spPr>
          <a:xfrm>
            <a:off x="5890152" y="5488398"/>
            <a:ext cx="349864" cy="2448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6609">
              <a:defRPr/>
            </a:pPr>
            <a:endParaRPr lang="fr-FR" sz="1883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0" name="Flèche droite 9"/>
          <p:cNvSpPr/>
          <p:nvPr/>
        </p:nvSpPr>
        <p:spPr>
          <a:xfrm rot="5400000">
            <a:off x="8082335" y="4931464"/>
            <a:ext cx="349864" cy="2448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56609">
              <a:defRPr/>
            </a:pPr>
            <a:endParaRPr lang="fr-FR" sz="1883">
              <a:solidFill>
                <a:prstClr val="white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9607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Access to </a:t>
            </a:r>
            <a:r>
              <a:rPr lang="fr-FR" dirty="0" err="1" smtClean="0"/>
              <a:t>snow</a:t>
            </a:r>
            <a:r>
              <a:rPr lang="fr-FR" dirty="0" smtClean="0"/>
              <a:t> </a:t>
            </a:r>
            <a:r>
              <a:rPr lang="fr-FR" dirty="0" err="1" smtClean="0"/>
              <a:t>product</a:t>
            </a:r>
            <a:r>
              <a:rPr lang="fr-FR" dirty="0" smtClean="0"/>
              <a:t> on </a:t>
            </a:r>
            <a:r>
              <a:rPr lang="fr-FR" dirty="0" err="1" smtClean="0"/>
              <a:t>Theia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file"/>
              </a:rPr>
              <a:t>Démo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25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Access to </a:t>
            </a:r>
            <a:r>
              <a:rPr lang="fr-FR" dirty="0" err="1" smtClean="0"/>
              <a:t>snow</a:t>
            </a:r>
            <a:r>
              <a:rPr lang="fr-FR" dirty="0" smtClean="0"/>
              <a:t> </a:t>
            </a:r>
            <a:r>
              <a:rPr lang="fr-FR" dirty="0" err="1" smtClean="0"/>
              <a:t>product</a:t>
            </a:r>
            <a:r>
              <a:rPr lang="fr-FR" dirty="0" smtClean="0"/>
              <a:t> on </a:t>
            </a:r>
            <a:r>
              <a:rPr lang="fr-FR" dirty="0" err="1" smtClean="0"/>
              <a:t>Copernicus</a:t>
            </a:r>
            <a:r>
              <a:rPr lang="fr-FR" dirty="0" smtClean="0"/>
              <a:t> </a:t>
            </a:r>
            <a:r>
              <a:rPr lang="fr-FR" smtClean="0"/>
              <a:t>Land Service HR S&amp;I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 action="ppaction://hlinkfile"/>
              </a:rPr>
              <a:t>Démo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540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Tahoma"/>
        <a:ea typeface="Arial"/>
        <a:cs typeface="Arial"/>
      </a:majorFont>
      <a:minorFont>
        <a:latin typeface="Tahoma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xfrm>
          <a:off x="0" y="0"/>
          <a:ext cx="1" cy="1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ésentation1" id="{CB0E211E-0F95-904D-82B3-00D2E9ACD433}" vid="{A8E8B677-9B92-0B43-9069-B1FAAD787B9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Theia</Template>
  <TotalTime>268</TotalTime>
  <Words>157</Words>
  <Application>Microsoft Office PowerPoint</Application>
  <DocSecurity>0</DocSecurity>
  <PresentationFormat>Grand écran</PresentationFormat>
  <Paragraphs>45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MS PGothic</vt:lpstr>
      <vt:lpstr>Arial</vt:lpstr>
      <vt:lpstr>Calibri</vt:lpstr>
      <vt:lpstr>Century Gothic</vt:lpstr>
      <vt:lpstr>Tahoma</vt:lpstr>
      <vt:lpstr>Wingdings</vt:lpstr>
      <vt:lpstr>Modèle par défaut</vt:lpstr>
      <vt:lpstr>Présentation PowerPoint</vt:lpstr>
      <vt:lpstr>Let_it_snow (LIS) products (https://gitlab.orfeo-toolbox.org/remote_modules/let-it-snow)</vt:lpstr>
      <vt:lpstr>Snow coverage description (MSK)</vt:lpstr>
      <vt:lpstr>Fractional Snow coverage description (FSC)</vt:lpstr>
      <vt:lpstr>LIS products on platforms</vt:lpstr>
      <vt:lpstr>Access to snow product on Theia</vt:lpstr>
      <vt:lpstr>Access to snow product on Copernicus Land Service HR S&amp;I</vt:lpstr>
    </vt:vector>
  </TitlesOfParts>
  <Manager/>
  <Company>CNES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Dupuis Aurore</dc:creator>
  <cp:keywords/>
  <dc:description/>
  <cp:lastModifiedBy>Dupuis Aurore</cp:lastModifiedBy>
  <cp:revision>21</cp:revision>
  <dcterms:created xsi:type="dcterms:W3CDTF">2022-10-14T07:28:39Z</dcterms:created>
  <dcterms:modified xsi:type="dcterms:W3CDTF">2022-10-16T20:55:08Z</dcterms:modified>
  <cp:category/>
  <dc:identifier/>
  <cp:contentStatus/>
  <dc:language/>
  <cp:version/>
</cp:coreProperties>
</file>